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2" r:id="rId3"/>
    <p:sldId id="258" r:id="rId4"/>
    <p:sldId id="259" r:id="rId5"/>
    <p:sldId id="260" r:id="rId6"/>
    <p:sldId id="261" r:id="rId7"/>
    <p:sldId id="266" r:id="rId8"/>
    <p:sldId id="263" r:id="rId9"/>
    <p:sldId id="265" r:id="rId10"/>
    <p:sldId id="268" r:id="rId11"/>
    <p:sldId id="270" r:id="rId12"/>
    <p:sldId id="275" r:id="rId13"/>
    <p:sldId id="274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06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15.06.2015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15.06.2015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15.06.2015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15.06.2015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15.06.2015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87880" y="235527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dirty="0">
                <a:latin typeface="Arial Narrow" panose="020B0606020202030204" pitchFamily="34" charset="0"/>
              </a:rPr>
              <a:t>Штрих </a:t>
            </a:r>
            <a:r>
              <a:rPr lang="en-US" sz="4800" dirty="0">
                <a:latin typeface="Arial Narrow" panose="020B0606020202030204" pitchFamily="34" charset="0"/>
              </a:rPr>
              <a:t>TouchPOS 314</a:t>
            </a:r>
            <a:r>
              <a:rPr lang="ru-RU" sz="4800" dirty="0"/>
              <a:t/>
            </a:r>
            <a:br>
              <a:rPr lang="ru-RU" sz="48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379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764704"/>
            <a:ext cx="640871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Arial Narrow" panose="020B0606020202030204" pitchFamily="34" charset="0"/>
              </a:rPr>
              <a:t>Универсальная подключаемость.</a:t>
            </a:r>
          </a:p>
          <a:p>
            <a:endParaRPr lang="ru-RU" dirty="0"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1xRS-232 </a:t>
            </a:r>
            <a:r>
              <a:rPr lang="ru-RU" sz="2000" dirty="0">
                <a:latin typeface="Arial Narrow" panose="020B0606020202030204" pitchFamily="34" charset="0"/>
              </a:rPr>
              <a:t>(RJ45, без питания), 3xRS-232 (DB9, с питанием 0В/+5В/+12В), 4xUSB </a:t>
            </a:r>
            <a:r>
              <a:rPr lang="ru-RU" sz="2000" dirty="0" err="1">
                <a:latin typeface="Arial Narrow" panose="020B0606020202030204" pitchFamily="34" charset="0"/>
              </a:rPr>
              <a:t>Type</a:t>
            </a: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smtClean="0">
                <a:latin typeface="Arial Narrow" panose="020B0606020202030204" pitchFamily="34" charset="0"/>
              </a:rPr>
              <a:t>A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 Narrow" panose="020B0606020202030204" pitchFamily="34" charset="0"/>
              </a:rPr>
              <a:t>1</a:t>
            </a:r>
            <a:r>
              <a:rPr lang="en-US" sz="2000" dirty="0" err="1" smtClean="0">
                <a:latin typeface="Arial Narrow" panose="020B0606020202030204" pitchFamily="34" charset="0"/>
              </a:rPr>
              <a:t>GigaLAN</a:t>
            </a:r>
            <a:r>
              <a:rPr lang="en-US" sz="2000" dirty="0" smtClean="0">
                <a:latin typeface="Arial Narrow" panose="020B0606020202030204" pitchFamily="34" charset="0"/>
              </a:rPr>
              <a:t>(10/100/1000) 1RJ45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Arial Narrow" panose="020B0606020202030204" pitchFamily="34" charset="0"/>
              </a:rPr>
              <a:t>1 VGA(12Vpowered by jumper</a:t>
            </a:r>
            <a:r>
              <a:rPr lang="ru-RU" sz="2000" dirty="0" smtClean="0">
                <a:latin typeface="Arial Narrow" panose="020B0606020202030204" pitchFamily="34" charset="0"/>
              </a:rPr>
              <a:t>  </a:t>
            </a:r>
            <a:r>
              <a:rPr lang="en-US" sz="2000" dirty="0" smtClean="0">
                <a:latin typeface="Arial Narrow" panose="020B0606020202030204" pitchFamily="34" charset="0"/>
              </a:rPr>
              <a:t>setting)</a:t>
            </a:r>
            <a:r>
              <a:rPr lang="ru-RU" sz="2000" dirty="0" smtClean="0">
                <a:latin typeface="Arial Narrow" panose="020B0606020202030204" pitchFamily="34" charset="0"/>
              </a:rPr>
              <a:t> </a:t>
            </a:r>
            <a:endParaRPr lang="ru-RU" sz="2000" dirty="0">
              <a:latin typeface="Arial Narrow" panose="020B0606020202030204" pitchFamily="34" charset="0"/>
            </a:endParaRPr>
          </a:p>
          <a:p>
            <a:r>
              <a:rPr lang="ru-RU" sz="2000" dirty="0" smtClean="0">
                <a:latin typeface="Arial Narrow" panose="020B0606020202030204" pitchFamily="34" charset="0"/>
              </a:rPr>
              <a:t>   </a:t>
            </a:r>
            <a:r>
              <a:rPr lang="ru-RU" sz="2000" dirty="0">
                <a:latin typeface="Arial Narrow" panose="020B0606020202030204" pitchFamily="34" charset="0"/>
              </a:rPr>
              <a:t>Все порты и соединения для подключения внешних периферийных устройств (сканер штрих-кода, фискальный регистратор, денежный ящик) скрыты на задней панели в нижней части монитора. Для быстрого подключения, на фронтальной стороне стенда присутствует </a:t>
            </a:r>
            <a:r>
              <a:rPr lang="en-US" sz="2000" dirty="0">
                <a:latin typeface="Arial Narrow" panose="020B0606020202030204" pitchFamily="34" charset="0"/>
              </a:rPr>
              <a:t>USB</a:t>
            </a:r>
            <a:r>
              <a:rPr lang="ru-RU" sz="2000" dirty="0">
                <a:latin typeface="Arial Narrow" panose="020B0606020202030204" pitchFamily="34" charset="0"/>
              </a:rPr>
              <a:t>-разъем.</a:t>
            </a:r>
          </a:p>
          <a:p>
            <a:endParaRPr lang="ru-RU" dirty="0"/>
          </a:p>
        </p:txBody>
      </p:sp>
      <p:pic>
        <p:nvPicPr>
          <p:cNvPr id="4" name="Picture 15" descr="C56_IO_Place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1856" y="4073195"/>
            <a:ext cx="7380288" cy="1258887"/>
          </a:xfrm>
          <a:prstGeom prst="rect">
            <a:avLst/>
          </a:prstGeom>
          <a:noFill/>
        </p:spPr>
      </p:pic>
      <p:cxnSp>
        <p:nvCxnSpPr>
          <p:cNvPr id="5" name="直線單箭頭接點 11"/>
          <p:cNvCxnSpPr/>
          <p:nvPr/>
        </p:nvCxnSpPr>
        <p:spPr>
          <a:xfrm rot="5400000">
            <a:off x="827611" y="5877358"/>
            <a:ext cx="714375" cy="142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22"/>
          <p:cNvCxnSpPr/>
          <p:nvPr/>
        </p:nvCxnSpPr>
        <p:spPr>
          <a:xfrm flipH="1" flipV="1">
            <a:off x="1323274" y="5489690"/>
            <a:ext cx="3988" cy="76639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21"/>
          <p:cNvCxnSpPr/>
          <p:nvPr/>
        </p:nvCxnSpPr>
        <p:spPr>
          <a:xfrm flipH="1" flipV="1">
            <a:off x="1763688" y="5074769"/>
            <a:ext cx="421218" cy="8978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21"/>
          <p:cNvCxnSpPr/>
          <p:nvPr/>
        </p:nvCxnSpPr>
        <p:spPr>
          <a:xfrm flipV="1">
            <a:off x="2184906" y="5074769"/>
            <a:ext cx="514886" cy="9073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20"/>
          <p:cNvCxnSpPr/>
          <p:nvPr/>
        </p:nvCxnSpPr>
        <p:spPr>
          <a:xfrm flipH="1" flipV="1">
            <a:off x="3716269" y="5168151"/>
            <a:ext cx="864096" cy="9361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20"/>
          <p:cNvCxnSpPr/>
          <p:nvPr/>
        </p:nvCxnSpPr>
        <p:spPr>
          <a:xfrm flipV="1">
            <a:off x="4572000" y="5168149"/>
            <a:ext cx="1008112" cy="936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20"/>
          <p:cNvCxnSpPr/>
          <p:nvPr/>
        </p:nvCxnSpPr>
        <p:spPr>
          <a:xfrm flipH="1" flipV="1">
            <a:off x="7380312" y="4981817"/>
            <a:ext cx="13150" cy="96697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4"/>
          <p:cNvSpPr/>
          <p:nvPr/>
        </p:nvSpPr>
        <p:spPr>
          <a:xfrm>
            <a:off x="1571775" y="6081011"/>
            <a:ext cx="114807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entury Gothic" pitchFamily="34" charset="0"/>
              </a:rPr>
              <a:t>4x USB 2.0</a:t>
            </a:r>
            <a:endParaRPr lang="en-US" sz="1600" dirty="0">
              <a:latin typeface="Century Gothic" pitchFamily="34" charset="0"/>
            </a:endParaRPr>
          </a:p>
        </p:txBody>
      </p:sp>
      <p:sp>
        <p:nvSpPr>
          <p:cNvPr id="13" name="Rectangle 33"/>
          <p:cNvSpPr/>
          <p:nvPr/>
        </p:nvSpPr>
        <p:spPr>
          <a:xfrm>
            <a:off x="6736222" y="5857623"/>
            <a:ext cx="10746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entury Gothic" pitchFamily="34" charset="0"/>
              </a:rPr>
              <a:t>DC Jack</a:t>
            </a:r>
          </a:p>
        </p:txBody>
      </p:sp>
      <p:sp>
        <p:nvSpPr>
          <p:cNvPr id="14" name="Rectangle 33"/>
          <p:cNvSpPr/>
          <p:nvPr/>
        </p:nvSpPr>
        <p:spPr>
          <a:xfrm>
            <a:off x="3871601" y="6133462"/>
            <a:ext cx="15888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entury Gothic" pitchFamily="34" charset="0"/>
              </a:rPr>
              <a:t>4 x COM Ports</a:t>
            </a:r>
          </a:p>
        </p:txBody>
      </p:sp>
      <p:cxnSp>
        <p:nvCxnSpPr>
          <p:cNvPr id="15" name="Straight Arrow Connector 22"/>
          <p:cNvCxnSpPr/>
          <p:nvPr/>
        </p:nvCxnSpPr>
        <p:spPr>
          <a:xfrm flipV="1">
            <a:off x="3132553" y="5332082"/>
            <a:ext cx="0" cy="8640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22"/>
          <p:cNvCxnSpPr/>
          <p:nvPr/>
        </p:nvCxnSpPr>
        <p:spPr>
          <a:xfrm flipV="1">
            <a:off x="6376187" y="5234068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22"/>
          <p:cNvCxnSpPr/>
          <p:nvPr/>
        </p:nvCxnSpPr>
        <p:spPr>
          <a:xfrm flipV="1">
            <a:off x="7878940" y="5074769"/>
            <a:ext cx="5428" cy="10862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790316" y="6309320"/>
            <a:ext cx="1620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entury Gothic" pitchFamily="34" charset="0"/>
              </a:rPr>
              <a:t>Cash drawer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699792" y="6234899"/>
            <a:ext cx="1117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entury Gothic" pitchFamily="34" charset="0"/>
              </a:rPr>
              <a:t>Ethernet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016153" y="6098164"/>
            <a:ext cx="720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entury Gothic" pitchFamily="34" charset="0"/>
              </a:rPr>
              <a:t>VGA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7209846" y="6095503"/>
            <a:ext cx="16353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entury Gothic" pitchFamily="34" charset="0"/>
              </a:rPr>
              <a:t>Power on/off</a:t>
            </a:r>
          </a:p>
        </p:txBody>
      </p:sp>
    </p:spTree>
    <p:extLst>
      <p:ext uri="{BB962C8B-B14F-4D97-AF65-F5344CB8AC3E}">
        <p14:creationId xmlns:p14="http://schemas.microsoft.com/office/powerpoint/2010/main" val="385634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2" name="Picture 32" descr="使用示意圖final"/>
          <p:cNvPicPr>
            <a:picLocks noChangeAspect="1" noChangeArrowheads="1"/>
          </p:cNvPicPr>
          <p:nvPr/>
        </p:nvPicPr>
        <p:blipFill>
          <a:blip r:embed="rId2" cstate="print"/>
          <a:srcRect b="16043"/>
          <a:stretch>
            <a:fillRect/>
          </a:stretch>
        </p:blipFill>
        <p:spPr bwMode="auto">
          <a:xfrm>
            <a:off x="0" y="819022"/>
            <a:ext cx="9144000" cy="5256584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1183068" y="44624"/>
            <a:ext cx="59812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zh-TW" sz="2800" b="1" dirty="0" smtClean="0">
                <a:latin typeface="Arial Narrow" panose="020B0606020202030204" pitchFamily="34" charset="0"/>
              </a:rPr>
              <a:t>Гибкость решений.</a:t>
            </a:r>
            <a:endParaRPr lang="zh-TW" altLang="en-US" sz="2800" b="1" dirty="0">
              <a:latin typeface="Arial Narrow" panose="020B060602020203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01557" y="3933056"/>
            <a:ext cx="17780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zh-TW" sz="1200" b="1" dirty="0" smtClean="0">
                <a:latin typeface="Century Gothic" pitchFamily="34" charset="0"/>
                <a:cs typeface="Arial" charset="0"/>
              </a:rPr>
              <a:t>Крепление на стену</a:t>
            </a:r>
            <a:endParaRPr lang="zh-TW" altLang="en-US" sz="1200" b="1" dirty="0">
              <a:latin typeface="Century Gothic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35945" y="5589240"/>
            <a:ext cx="17011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zh-TW" sz="1200" b="1" dirty="0" smtClean="0">
                <a:latin typeface="Century Gothic" pitchFamily="34" charset="0"/>
                <a:cs typeface="Arial" charset="0"/>
              </a:rPr>
              <a:t>Стойка напольного</a:t>
            </a:r>
          </a:p>
          <a:p>
            <a:pPr algn="ctr"/>
            <a:r>
              <a:rPr lang="ru-RU" altLang="zh-TW" sz="1200" b="1" dirty="0" smtClean="0">
                <a:latin typeface="Century Gothic" pitchFamily="34" charset="0"/>
                <a:cs typeface="Arial" charset="0"/>
              </a:rPr>
              <a:t> крепления</a:t>
            </a:r>
            <a:endParaRPr lang="zh-TW" altLang="en-US" sz="1200" b="1" dirty="0">
              <a:latin typeface="Century Gothic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836" y="2343363"/>
            <a:ext cx="76174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zh-TW" sz="1200" b="1" dirty="0" smtClean="0">
                <a:latin typeface="Century Gothic" pitchFamily="34" charset="0"/>
                <a:cs typeface="Arial" charset="0"/>
              </a:rPr>
              <a:t>Стойка</a:t>
            </a:r>
            <a:endParaRPr lang="zh-TW" altLang="en-US" sz="1200" b="1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06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771957"/>
              </p:ext>
            </p:extLst>
          </p:nvPr>
        </p:nvGraphicFramePr>
        <p:xfrm>
          <a:off x="827584" y="1268760"/>
          <a:ext cx="7416824" cy="3868404"/>
        </p:xfrm>
        <a:graphic>
          <a:graphicData uri="http://schemas.openxmlformats.org/drawingml/2006/table">
            <a:tbl>
              <a:tblPr/>
              <a:tblGrid>
                <a:gridCol w="3088233"/>
                <a:gridCol w="4328591"/>
              </a:tblGrid>
              <a:tr h="280402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Модель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POS314  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50359"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MB 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C56L (V1.0)  </a:t>
                      </a:r>
                    </a:p>
                  </a:txBody>
                  <a:tcPr marL="7802" marR="7802" marT="780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33333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Процессор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Intel Cedar View D2550  CPU, 1.86 GHz, L2 1MB, TDP 10W 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35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Чипсет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Intel NM10  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35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Системная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память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G DDR3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35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LCD Touch Panel 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5035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LCD Panel  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14.1” LED Panel  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35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Яркость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 nits 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35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Разрешение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1366 x 768 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35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Touch Screen 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Non-TF Resistive Touch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35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Регулирование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угла наклона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zh-TW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0°~70</a:t>
                      </a:r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° 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35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Storage Device 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5035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Storage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i-FI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x 2.5” SATA </a:t>
                      </a:r>
                      <a:r>
                        <a:rPr lang="fi-FI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HDD</a:t>
                      </a:r>
                      <a:r>
                        <a:rPr lang="fi-FI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or 2.5” SATA SSD</a:t>
                      </a:r>
                      <a:endParaRPr lang="fi-FI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35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Расширение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5035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Mini PCI-E Socket 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864096" y="128826"/>
            <a:ext cx="6444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zh-TW" sz="2800" b="1" dirty="0" smtClean="0">
                <a:latin typeface="Arial Narrow" panose="020B0606020202030204" pitchFamily="34" charset="0"/>
              </a:rPr>
              <a:t>Технические характеристики</a:t>
            </a:r>
            <a:r>
              <a:rPr lang="en-US" altLang="zh-TW" sz="2800" b="1" dirty="0" smtClean="0">
                <a:latin typeface="Arial Narrow" panose="020B0606020202030204" pitchFamily="34" charset="0"/>
              </a:rPr>
              <a:t> (I)</a:t>
            </a:r>
            <a:endParaRPr lang="zh-TW" altLang="en-US" sz="28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717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64096" y="44624"/>
            <a:ext cx="6444208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zh-TW" sz="2800" b="1" dirty="0">
                <a:latin typeface="Arial Narrow" panose="020B0606020202030204" pitchFamily="34" charset="0"/>
              </a:rPr>
              <a:t>Технические характеристики</a:t>
            </a:r>
            <a:r>
              <a:rPr lang="en-US" altLang="zh-TW" sz="2800" b="1" dirty="0">
                <a:latin typeface="Arial Narrow" panose="020B0606020202030204" pitchFamily="34" charset="0"/>
              </a:rPr>
              <a:t> (II)</a:t>
            </a:r>
            <a:endParaRPr lang="zh-TW" altLang="en-US" sz="2800" b="1" dirty="0">
              <a:latin typeface="Arial Narrow" panose="020B0606020202030204" pitchFamily="34" charset="0"/>
            </a:endParaRPr>
          </a:p>
          <a:p>
            <a:pPr>
              <a:defRPr/>
            </a:pPr>
            <a:endParaRPr lang="zh-TW" altLang="en-US" sz="4000" b="1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813388"/>
              </p:ext>
            </p:extLst>
          </p:nvPr>
        </p:nvGraphicFramePr>
        <p:xfrm>
          <a:off x="1043608" y="1124744"/>
          <a:ext cx="7344816" cy="4432533"/>
        </p:xfrm>
        <a:graphic>
          <a:graphicData uri="http://schemas.openxmlformats.org/drawingml/2006/table">
            <a:tbl>
              <a:tblPr/>
              <a:tblGrid>
                <a:gridCol w="3058251"/>
                <a:gridCol w="4286565"/>
              </a:tblGrid>
              <a:tr h="23876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Интерфейс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TW" altLang="en-US" sz="1400" b="1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  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3876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Power switch 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76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DC Jack 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 (2-pin type) 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76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COM 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4 x RJ45 COM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en-US" altLang="zh-TW" sz="1200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(COM1 standard, COM2 default 0V, COM3 default 5V, COM4 default 12V by Jumper setting)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76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LAN 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 x RJ-45 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76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Cash Drawer 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 (RJ11 , 12V/24V , default 24V by Jumper setting) 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76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USB 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4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76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VGA 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  (12V power by Jumper setting)  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76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Control / Indicator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　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3876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Кнопка питания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76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Питание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 LED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zh-TW" sz="14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76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Питание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　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3876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Power supply 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External adapter, 65W /19V  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76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Периферия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(option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) 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　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3876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MSR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(считыватель магнитных карт)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 (USB) 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76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i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-Button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(ключ 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1(USB)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76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Второй дисплей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14.1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”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 without touch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76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Дисплей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 покупателя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LCM (USB)</a:t>
                      </a:r>
                    </a:p>
                  </a:txBody>
                  <a:tcPr marL="7802" marR="7802" marT="780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768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36912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739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908720"/>
            <a:ext cx="597666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latin typeface="Arial Narrow" panose="020B0606020202030204" pitchFamily="34" charset="0"/>
              </a:rPr>
              <a:t>Характеристики.</a:t>
            </a:r>
          </a:p>
          <a:p>
            <a:pPr algn="ctr"/>
            <a:endParaRPr lang="ru-RU" sz="2400" b="1" u="sng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Arial Narrow" panose="020B0606020202030204" pitchFamily="34" charset="0"/>
              </a:rPr>
              <a:t>14</a:t>
            </a:r>
            <a:r>
              <a:rPr lang="ru-RU" sz="2000" b="1" dirty="0">
                <a:latin typeface="Arial Narrow" panose="020B0606020202030204" pitchFamily="34" charset="0"/>
              </a:rPr>
              <a:t>» широкоформатный  </a:t>
            </a:r>
            <a:r>
              <a:rPr lang="en-US" sz="2000" b="1" dirty="0">
                <a:latin typeface="Arial Narrow" panose="020B0606020202030204" pitchFamily="34" charset="0"/>
              </a:rPr>
              <a:t>LED LCD</a:t>
            </a:r>
            <a:r>
              <a:rPr lang="ru-RU" sz="2000" b="1" dirty="0">
                <a:latin typeface="Arial Narrow" panose="020B0606020202030204" pitchFamily="34" charset="0"/>
              </a:rPr>
              <a:t> сенсорный резистивный </a:t>
            </a:r>
            <a:r>
              <a:rPr lang="ru-RU" sz="2000" b="1" dirty="0" smtClean="0">
                <a:latin typeface="Arial Narrow" panose="020B0606020202030204" pitchFamily="34" charset="0"/>
              </a:rPr>
              <a:t>экран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b="1" dirty="0">
                <a:latin typeface="Arial Narrow" panose="020B0606020202030204" pitchFamily="34" charset="0"/>
              </a:rPr>
              <a:t>Пассивная система охлаждения (без вентиляторов)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b="1" dirty="0">
                <a:latin typeface="Arial Narrow" panose="020B0606020202030204" pitchFamily="34" charset="0"/>
              </a:rPr>
              <a:t>Высокий уровень защиты  от проникновения пыли и влаги</a:t>
            </a:r>
            <a:endParaRPr lang="ru-RU" sz="2000" dirty="0">
              <a:latin typeface="Arial Narrow" panose="020B0606020202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b="1" dirty="0">
                <a:latin typeface="Arial Narrow" panose="020B0606020202030204" pitchFamily="34" charset="0"/>
              </a:rPr>
              <a:t>Ультратонкий</a:t>
            </a:r>
            <a:endParaRPr lang="ru-RU" sz="2000" dirty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Arial Narrow" panose="020B0606020202030204" pitchFamily="34" charset="0"/>
              </a:rPr>
              <a:t>USB </a:t>
            </a:r>
            <a:r>
              <a:rPr lang="ru-RU" sz="2000" b="1" dirty="0">
                <a:latin typeface="Arial Narrow" panose="020B0606020202030204" pitchFamily="34" charset="0"/>
              </a:rPr>
              <a:t>на передней панели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>
                <a:latin typeface="Arial Narrow" panose="020B0606020202030204" pitchFamily="34" charset="0"/>
              </a:rPr>
              <a:t>Компактные периферийные устройства </a:t>
            </a:r>
            <a:r>
              <a:rPr lang="en-US" sz="2000" b="1" dirty="0">
                <a:latin typeface="Arial Narrow" panose="020B0606020202030204" pitchFamily="34" charset="0"/>
              </a:rPr>
              <a:t>MSR</a:t>
            </a:r>
            <a:r>
              <a:rPr lang="ru-RU" sz="2000" b="1" dirty="0">
                <a:latin typeface="Arial Narrow" panose="020B0606020202030204" pitchFamily="34" charset="0"/>
              </a:rPr>
              <a:t>, </a:t>
            </a:r>
            <a:r>
              <a:rPr lang="en-US" sz="2000" b="1" dirty="0">
                <a:latin typeface="Arial Narrow" panose="020B0606020202030204" pitchFamily="34" charset="0"/>
              </a:rPr>
              <a:t>VFD</a:t>
            </a:r>
            <a:r>
              <a:rPr lang="ru-RU" sz="2000" b="1" dirty="0">
                <a:latin typeface="Arial Narrow" panose="020B0606020202030204" pitchFamily="34" charset="0"/>
              </a:rPr>
              <a:t>, </a:t>
            </a:r>
            <a:r>
              <a:rPr lang="en-US" sz="2000" b="1" dirty="0">
                <a:latin typeface="Arial Narrow" panose="020B0606020202030204" pitchFamily="34" charset="0"/>
              </a:rPr>
              <a:t>iButton</a:t>
            </a:r>
            <a:endParaRPr lang="ru-RU" sz="2000" b="1" dirty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>
                <a:latin typeface="Arial Narrow" panose="020B0606020202030204" pitchFamily="34" charset="0"/>
              </a:rPr>
              <a:t>Жесткий диск легко заменить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>
                <a:latin typeface="Arial Narrow" panose="020B0606020202030204" pitchFamily="34" charset="0"/>
              </a:rPr>
              <a:t>Второй дисплей 14» с широким диапазоном углов </a:t>
            </a:r>
            <a:r>
              <a:rPr lang="ru-RU" sz="2000" b="1" dirty="0" smtClean="0">
                <a:latin typeface="Arial Narrow" panose="020B0606020202030204" pitchFamily="34" charset="0"/>
              </a:rPr>
              <a:t>наклона (</a:t>
            </a:r>
            <a:r>
              <a:rPr lang="ru-RU" sz="2000" b="1" dirty="0">
                <a:latin typeface="Arial Narrow" panose="020B0606020202030204" pitchFamily="34" charset="0"/>
              </a:rPr>
              <a:t>от 10° до 70</a:t>
            </a:r>
            <a:r>
              <a:rPr lang="ru-RU" sz="2000" b="1" dirty="0" smtClean="0">
                <a:latin typeface="Arial Narrow" panose="020B0606020202030204" pitchFamily="34" charset="0"/>
              </a:rPr>
              <a:t>°) .</a:t>
            </a:r>
            <a:endParaRPr lang="ru-RU" sz="2000" b="1" dirty="0">
              <a:latin typeface="Arial Narrow" panose="020B0606020202030204" pitchFamily="34" charset="0"/>
            </a:endParaRP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3263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124742"/>
            <a:ext cx="7272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Arial Narrow" panose="020B0606020202030204" pitchFamily="34" charset="0"/>
              </a:rPr>
              <a:t>Штрих </a:t>
            </a:r>
            <a:r>
              <a:rPr lang="en-US" sz="3200" b="1" dirty="0" smtClean="0">
                <a:latin typeface="Arial Narrow" panose="020B0606020202030204" pitchFamily="34" charset="0"/>
              </a:rPr>
              <a:t>TouchPOS 314 –</a:t>
            </a:r>
            <a:r>
              <a:rPr lang="ru-RU" sz="3200" b="1" dirty="0" smtClean="0">
                <a:latin typeface="Arial Narrow" panose="020B0606020202030204" pitchFamily="34" charset="0"/>
              </a:rPr>
              <a:t> это  у</a:t>
            </a:r>
            <a:r>
              <a:rPr lang="en-US" sz="3200" b="1" dirty="0" smtClean="0">
                <a:latin typeface="Arial Narrow" panose="020B0606020202030204" pitchFamily="34" charset="0"/>
              </a:rPr>
              <a:t>льтратонкий</a:t>
            </a:r>
            <a:r>
              <a:rPr lang="en-US" sz="3200" b="1" dirty="0">
                <a:latin typeface="Arial Narrow" panose="020B0606020202030204" pitchFamily="34" charset="0"/>
              </a:rPr>
              <a:t>, компактный широкоформатный 16:9 POS моноблок. </a:t>
            </a:r>
            <a:endParaRPr lang="ru-RU" sz="3200" b="1" dirty="0">
              <a:latin typeface="Arial Narrow" panose="020B060602020203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832" y="2694402"/>
            <a:ext cx="5166360" cy="3794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8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764704"/>
            <a:ext cx="3636085" cy="125849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Универсальный и яркий.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636912"/>
            <a:ext cx="4016375" cy="359120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2492896"/>
            <a:ext cx="4608512" cy="2139518"/>
          </a:xfrm>
        </p:spPr>
        <p:txBody>
          <a:bodyPr>
            <a:noAutofit/>
          </a:bodyPr>
          <a:lstStyle/>
          <a:p>
            <a:r>
              <a:rPr lang="en-US" sz="2400" dirty="0">
                <a:latin typeface="Arial Narrow" panose="020B0606020202030204" pitchFamily="34" charset="0"/>
              </a:rPr>
              <a:t>Подходит  для сферы продаж и гостиничного бизнеса. Сочетание глянцевых и матовых элементов создают яркий и запоминающийся дизайн. </a:t>
            </a:r>
            <a:endParaRPr lang="ru-RU" sz="2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49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dirty="0">
                <a:latin typeface="Arial Narrow" panose="020B0606020202030204" pitchFamily="34" charset="0"/>
              </a:rPr>
              <a:t>Безвентиляторная модель бесшумна и исключает попадание пыли во внутрь. </a:t>
            </a:r>
            <a:endParaRPr lang="ru-RU" sz="2400" dirty="0">
              <a:latin typeface="Arial Narrow" panose="020B060602020203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4653136"/>
            <a:ext cx="7272808" cy="1152127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Бесшумный </a:t>
            </a:r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" r="660"/>
          <a:stretch>
            <a:fillRect/>
          </a:stretch>
        </p:blipFill>
        <p:spPr>
          <a:xfrm>
            <a:off x="4475175" y="1143000"/>
            <a:ext cx="4114800" cy="3294112"/>
          </a:xfrm>
        </p:spPr>
      </p:pic>
    </p:spTree>
    <p:extLst>
      <p:ext uri="{BB962C8B-B14F-4D97-AF65-F5344CB8AC3E}">
        <p14:creationId xmlns:p14="http://schemas.microsoft.com/office/powerpoint/2010/main" val="351406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69658" y="548680"/>
            <a:ext cx="4572000" cy="270843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latin typeface="Arial Narrow" panose="020B0606020202030204" pitchFamily="34" charset="0"/>
              </a:rPr>
              <a:t>Универсальный и гибкий </a:t>
            </a:r>
            <a:r>
              <a:rPr lang="en-US" sz="2400" dirty="0" smtClean="0">
                <a:latin typeface="Arial Narrow" panose="020B0606020202030204" pitchFamily="34" charset="0"/>
              </a:rPr>
              <a:t>Множество </a:t>
            </a:r>
            <a:r>
              <a:rPr lang="en-US" sz="2400" dirty="0">
                <a:latin typeface="Arial Narrow" panose="020B0606020202030204" pitchFamily="34" charset="0"/>
              </a:rPr>
              <a:t>периферийных устройств расширяют функционал и возможности решения</a:t>
            </a:r>
            <a:r>
              <a:rPr lang="en-US" sz="2400" dirty="0" smtClean="0">
                <a:latin typeface="Arial Narrow" panose="020B0606020202030204" pitchFamily="34" charset="0"/>
              </a:rPr>
              <a:t>.</a:t>
            </a:r>
            <a:r>
              <a:rPr lang="ru-RU" sz="2400" dirty="0" smtClean="0">
                <a:latin typeface="Arial Narrow" panose="020B0606020202030204" pitchFamily="34" charset="0"/>
              </a:rPr>
              <a:t> </a:t>
            </a:r>
            <a:r>
              <a:rPr lang="ru-RU" sz="2400" dirty="0">
                <a:latin typeface="Arial Narrow" panose="020B0606020202030204" pitchFamily="34" charset="0"/>
              </a:rPr>
              <a:t>периферийные устройства </a:t>
            </a:r>
            <a:r>
              <a:rPr lang="en-US" sz="2400" dirty="0">
                <a:latin typeface="Arial Narrow" panose="020B0606020202030204" pitchFamily="34" charset="0"/>
              </a:rPr>
              <a:t>MSR</a:t>
            </a:r>
            <a:r>
              <a:rPr lang="ru-RU" sz="2400" dirty="0">
                <a:latin typeface="Arial Narrow" panose="020B0606020202030204" pitchFamily="34" charset="0"/>
              </a:rPr>
              <a:t>, </a:t>
            </a:r>
            <a:r>
              <a:rPr lang="en-US" sz="2400" dirty="0">
                <a:latin typeface="Arial Narrow" panose="020B0606020202030204" pitchFamily="34" charset="0"/>
              </a:rPr>
              <a:t>VFD</a:t>
            </a:r>
            <a:r>
              <a:rPr lang="ru-RU" sz="2400" dirty="0">
                <a:latin typeface="Arial Narrow" panose="020B0606020202030204" pitchFamily="34" charset="0"/>
              </a:rPr>
              <a:t>, </a:t>
            </a:r>
            <a:r>
              <a:rPr lang="en-US" sz="2400" dirty="0">
                <a:latin typeface="Arial Narrow" panose="020B0606020202030204" pitchFamily="34" charset="0"/>
              </a:rPr>
              <a:t>iButton</a:t>
            </a:r>
            <a:endParaRPr lang="ru-RU" sz="2400" dirty="0">
              <a:latin typeface="Arial Narrow" panose="020B0606020202030204" pitchFamily="34" charset="0"/>
            </a:endParaRPr>
          </a:p>
          <a:p>
            <a:endParaRPr lang="ru-RU" dirty="0">
              <a:latin typeface="Arial Narrow" panose="020B060602020203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222" y="2654602"/>
            <a:ext cx="6558872" cy="433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8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24744"/>
            <a:ext cx="74888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 Narrow" panose="020B0606020202030204" pitchFamily="34" charset="0"/>
              </a:rPr>
              <a:t> </a:t>
            </a:r>
            <a:r>
              <a:rPr lang="ru-RU" sz="2000" b="1" dirty="0">
                <a:latin typeface="Arial Narrow" panose="020B0606020202030204" pitchFamily="34" charset="0"/>
              </a:rPr>
              <a:t>Штрих </a:t>
            </a:r>
            <a:r>
              <a:rPr lang="en-US" sz="2000" b="1" dirty="0">
                <a:latin typeface="Arial Narrow" panose="020B0606020202030204" pitchFamily="34" charset="0"/>
              </a:rPr>
              <a:t>TouchPOS 314</a:t>
            </a:r>
            <a:r>
              <a:rPr lang="ru-RU" sz="2000" dirty="0" smtClean="0">
                <a:latin typeface="Arial Narrow" panose="020B0606020202030204" pitchFamily="34" charset="0"/>
              </a:rPr>
              <a:t> </a:t>
            </a:r>
            <a:r>
              <a:rPr lang="ru-RU" sz="2000" dirty="0">
                <a:latin typeface="Arial Narrow" panose="020B0606020202030204" pitchFamily="34" charset="0"/>
              </a:rPr>
              <a:t>создан на платформе С 56L, </a:t>
            </a:r>
            <a:r>
              <a:rPr lang="ru-RU" sz="2000" dirty="0" smtClean="0">
                <a:latin typeface="Arial Narrow" panose="020B0606020202030204" pitchFamily="34" charset="0"/>
              </a:rPr>
              <a:t>- </a:t>
            </a:r>
            <a:r>
              <a:rPr lang="ru-RU" sz="2000" dirty="0">
                <a:latin typeface="Arial Narrow" panose="020B0606020202030204" pitchFamily="34" charset="0"/>
              </a:rPr>
              <a:t>это платформа созданная на по технологии на 32нм, что позволяет достичь более высокой тактовой частоты. Другие преимущества нового </a:t>
            </a:r>
            <a:r>
              <a:rPr lang="ru-RU" sz="2000" dirty="0" err="1">
                <a:latin typeface="Arial Narrow" panose="020B0606020202030204" pitchFamily="34" charset="0"/>
              </a:rPr>
              <a:t>Atom</a:t>
            </a:r>
            <a:r>
              <a:rPr lang="ru-RU" sz="2000" dirty="0">
                <a:latin typeface="Arial Narrow" panose="020B0606020202030204" pitchFamily="34" charset="0"/>
              </a:rPr>
              <a:t>-улучшенная графика поддержка </a:t>
            </a:r>
            <a:r>
              <a:rPr lang="ru-RU" sz="2000" dirty="0" err="1">
                <a:latin typeface="Arial Narrow" panose="020B0606020202030204" pitchFamily="34" charset="0"/>
              </a:rPr>
              <a:t>DirectX</a:t>
            </a:r>
            <a:r>
              <a:rPr lang="ru-RU" sz="2000" dirty="0">
                <a:latin typeface="Arial Narrow" panose="020B0606020202030204" pitchFamily="34" charset="0"/>
              </a:rPr>
              <a:t> 10.1 поддержка HDMI и встроенный </a:t>
            </a:r>
            <a:r>
              <a:rPr lang="ru-RU" sz="2000" dirty="0" err="1">
                <a:latin typeface="Arial Narrow" panose="020B0606020202030204" pitchFamily="34" charset="0"/>
              </a:rPr>
              <a:t>DisplayPort</a:t>
            </a:r>
            <a:r>
              <a:rPr lang="ru-RU" sz="2000" dirty="0">
                <a:latin typeface="Arial Narrow" panose="020B0606020202030204" pitchFamily="34" charset="0"/>
              </a:rPr>
              <a:t>, считывает различные HD видео форматы, улучшено быстродействие. Представленный процессор имеет два ядра и 1 MB </a:t>
            </a:r>
            <a:r>
              <a:rPr lang="ru-RU" sz="2000" dirty="0" err="1">
                <a:latin typeface="Arial Narrow" panose="020B0606020202030204" pitchFamily="34" charset="0"/>
              </a:rPr>
              <a:t>level</a:t>
            </a:r>
            <a:r>
              <a:rPr lang="ru-RU" sz="2000" dirty="0">
                <a:latin typeface="Arial Narrow" panose="020B0606020202030204" pitchFamily="34" charset="0"/>
              </a:rPr>
              <a:t> 2 </a:t>
            </a:r>
            <a:r>
              <a:rPr lang="ru-RU" sz="2000" dirty="0" err="1">
                <a:latin typeface="Arial Narrow" panose="020B0606020202030204" pitchFamily="34" charset="0"/>
              </a:rPr>
              <a:t>cache</a:t>
            </a:r>
            <a:r>
              <a:rPr lang="ru-RU" sz="2000" dirty="0">
                <a:latin typeface="Arial Narrow" panose="020B0606020202030204" pitchFamily="34" charset="0"/>
              </a:rPr>
              <a:t>. </a:t>
            </a:r>
            <a:r>
              <a:rPr lang="ru-RU" sz="2000" dirty="0" err="1">
                <a:latin typeface="Arial Narrow" panose="020B0606020202030204" pitchFamily="34" charset="0"/>
              </a:rPr>
              <a:t>Atom</a:t>
            </a:r>
            <a:r>
              <a:rPr lang="ru-RU" sz="2000" dirty="0">
                <a:latin typeface="Arial Narrow" panose="020B0606020202030204" pitchFamily="34" charset="0"/>
              </a:rPr>
              <a:t> D2500 работает на 1.86 </a:t>
            </a:r>
            <a:r>
              <a:rPr lang="ru-RU" sz="2000" dirty="0" err="1">
                <a:latin typeface="Arial Narrow" panose="020B0606020202030204" pitchFamily="34" charset="0"/>
              </a:rPr>
              <a:t>GHz</a:t>
            </a:r>
            <a:r>
              <a:rPr lang="ru-RU" sz="2000" dirty="0">
                <a:latin typeface="Arial Narrow" panose="020B0606020202030204" pitchFamily="34" charset="0"/>
              </a:rPr>
              <a:t> интегрированным графическим контроллером 400 </a:t>
            </a:r>
            <a:r>
              <a:rPr lang="ru-RU" sz="2000" dirty="0" err="1">
                <a:latin typeface="Arial Narrow" panose="020B0606020202030204" pitchFamily="34" charset="0"/>
              </a:rPr>
              <a:t>MHz</a:t>
            </a:r>
            <a:r>
              <a:rPr lang="ru-RU" sz="2000" dirty="0">
                <a:latin typeface="Arial Narrow" panose="020B0606020202030204" pitchFamily="34" charset="0"/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933055"/>
            <a:ext cx="4608512" cy="26598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51720" y="260649"/>
            <a:ext cx="4968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Arial Narrow" panose="020B0606020202030204" pitchFamily="34" charset="0"/>
              </a:rPr>
              <a:t>Быстрый и производительный.</a:t>
            </a:r>
            <a:r>
              <a:rPr lang="ru-RU" sz="2800" dirty="0" smtClean="0">
                <a:latin typeface="Arial Narrow" panose="020B0606020202030204" pitchFamily="34" charset="0"/>
              </a:rPr>
              <a:t> </a:t>
            </a:r>
            <a:endParaRPr lang="ru-RU" sz="28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26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72" y="361781"/>
            <a:ext cx="2314575" cy="15906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clrChange>
              <a:clrFrom>
                <a:srgbClr val="F1EDEE"/>
              </a:clrFrom>
              <a:clrTo>
                <a:srgbClr val="F1ED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936975"/>
            <a:ext cx="2286000" cy="15811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96" y="2708918"/>
            <a:ext cx="2295525" cy="1571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3053880" y="798061"/>
            <a:ext cx="46864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 Narrow" panose="020B0606020202030204" pitchFamily="34" charset="0"/>
              </a:rPr>
              <a:t>14» широкоформатный  </a:t>
            </a:r>
            <a:r>
              <a:rPr lang="en-US" sz="2000" b="1" dirty="0">
                <a:latin typeface="Arial Narrow" panose="020B0606020202030204" pitchFamily="34" charset="0"/>
              </a:rPr>
              <a:t>LED LCD</a:t>
            </a:r>
            <a:r>
              <a:rPr lang="ru-RU" sz="2000" b="1" dirty="0">
                <a:latin typeface="Arial Narrow" panose="020B0606020202030204" pitchFamily="34" charset="0"/>
              </a:rPr>
              <a:t> сенсорный резистивный экран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029676" y="5345223"/>
            <a:ext cx="27911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latin typeface="Arial Narrow" panose="020B0606020202030204" pitchFamily="34" charset="0"/>
              </a:rPr>
              <a:t>USB </a:t>
            </a:r>
            <a:r>
              <a:rPr lang="ru-RU" sz="2000" b="1" dirty="0">
                <a:latin typeface="Arial Narrow" panose="020B0606020202030204" pitchFamily="34" charset="0"/>
              </a:rPr>
              <a:t>на передней панели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111116" y="306668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latin typeface="Arial Narrow" panose="020B0606020202030204" pitchFamily="34" charset="0"/>
              </a:rPr>
              <a:t>Компактные периферийные устройства </a:t>
            </a:r>
            <a:r>
              <a:rPr lang="en-US" sz="2000" b="1" dirty="0">
                <a:latin typeface="Arial Narrow" panose="020B0606020202030204" pitchFamily="34" charset="0"/>
              </a:rPr>
              <a:t>MSR</a:t>
            </a:r>
            <a:r>
              <a:rPr lang="ru-RU" sz="2000" b="1" dirty="0">
                <a:latin typeface="Arial Narrow" panose="020B0606020202030204" pitchFamily="34" charset="0"/>
              </a:rPr>
              <a:t>, </a:t>
            </a:r>
            <a:r>
              <a:rPr lang="en-US" sz="2000" b="1" dirty="0">
                <a:latin typeface="Arial Narrow" panose="020B0606020202030204" pitchFamily="34" charset="0"/>
              </a:rPr>
              <a:t>VFD</a:t>
            </a:r>
            <a:r>
              <a:rPr lang="ru-RU" sz="2000" b="1" dirty="0">
                <a:latin typeface="Arial Narrow" panose="020B0606020202030204" pitchFamily="34" charset="0"/>
              </a:rPr>
              <a:t>, </a:t>
            </a:r>
            <a:r>
              <a:rPr lang="en-US" sz="2000" b="1" dirty="0">
                <a:latin typeface="Arial Narrow" panose="020B0606020202030204" pitchFamily="34" charset="0"/>
              </a:rPr>
              <a:t>iButton</a:t>
            </a:r>
            <a:endParaRPr lang="ru-RU" sz="20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50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626" y="404663"/>
            <a:ext cx="2305050" cy="1571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627" y="2708920"/>
            <a:ext cx="2305050" cy="1571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152" y="5013175"/>
            <a:ext cx="2295525" cy="15906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3203848" y="49896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latin typeface="Arial Narrow" panose="020B0606020202030204" pitchFamily="34" charset="0"/>
              </a:rPr>
              <a:t>Пассивная система охлаждения (без вентиляторов)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latin typeface="Arial Narrow" panose="020B0606020202030204" pitchFamily="34" charset="0"/>
              </a:rPr>
              <a:t>Высокий уровень защиты  от проникновения пыли и влаги</a:t>
            </a:r>
            <a:endParaRPr lang="ru-RU" dirty="0">
              <a:latin typeface="Arial Narrow" panose="020B0606020202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b="1" dirty="0">
                <a:latin typeface="Arial Narrow" panose="020B0606020202030204" pitchFamily="34" charset="0"/>
              </a:rPr>
              <a:t>Ультратонкий</a:t>
            </a:r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93664" y="3464389"/>
            <a:ext cx="32896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latin typeface="Arial Narrow" panose="020B0606020202030204" pitchFamily="34" charset="0"/>
              </a:rPr>
              <a:t>Жесткий диск легко заменить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93664" y="511231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latin typeface="Arial Narrow" panose="020B0606020202030204" pitchFamily="34" charset="0"/>
              </a:rPr>
              <a:t>Второй дисплей 14» с широким диапазоном углов наклона.</a:t>
            </a:r>
          </a:p>
        </p:txBody>
      </p:sp>
    </p:spTree>
    <p:extLst>
      <p:ext uri="{BB962C8B-B14F-4D97-AF65-F5344CB8AC3E}">
        <p14:creationId xmlns:p14="http://schemas.microsoft.com/office/powerpoint/2010/main" val="270928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354</TotalTime>
  <Words>565</Words>
  <Application>Microsoft Office PowerPoint</Application>
  <PresentationFormat>Экран (4:3)</PresentationFormat>
  <Paragraphs>114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Штрих TouchPOS 314 </vt:lpstr>
      <vt:lpstr>Презентация PowerPoint</vt:lpstr>
      <vt:lpstr>Презентация PowerPoint</vt:lpstr>
      <vt:lpstr>Универсальный и яркий.</vt:lpstr>
      <vt:lpstr>Бесшумный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product</dc:creator>
  <cp:lastModifiedBy>Чудаков Владимир Сергеевич</cp:lastModifiedBy>
  <cp:revision>34</cp:revision>
  <dcterms:created xsi:type="dcterms:W3CDTF">2015-05-06T09:41:49Z</dcterms:created>
  <dcterms:modified xsi:type="dcterms:W3CDTF">2015-06-15T13:59:39Z</dcterms:modified>
</cp:coreProperties>
</file>